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7"/>
  </p:notesMasterIdLst>
  <p:sldIdLst>
    <p:sldId id="288" r:id="rId3"/>
    <p:sldId id="272" r:id="rId4"/>
    <p:sldId id="286" r:id="rId5"/>
    <p:sldId id="289" r:id="rId6"/>
  </p:sldIdLst>
  <p:sldSz cx="24384000" cy="13716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7" userDrawn="1">
          <p15:clr>
            <a:srgbClr val="A4A3A4"/>
          </p15:clr>
        </p15:guide>
        <p15:guide id="2" pos="97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Анатольевна Меркулова" initials="ЕАМ" lastIdx="1" clrIdx="0">
    <p:extLst>
      <p:ext uri="{19B8F6BF-5375-455C-9EA6-DF929625EA0E}">
        <p15:presenceInfo xmlns="" xmlns:p15="http://schemas.microsoft.com/office/powerpoint/2012/main" userId="Екатерина Анатольевна Меркул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80"/>
  </p:normalViewPr>
  <p:slideViewPr>
    <p:cSldViewPr snapToGrid="0" showGuides="1">
      <p:cViewPr>
        <p:scale>
          <a:sx n="60" d="100"/>
          <a:sy n="60" d="100"/>
        </p:scale>
        <p:origin x="-252" y="-210"/>
      </p:cViewPr>
      <p:guideLst>
        <p:guide orient="horz" pos="4207"/>
        <p:guide pos="9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5" cy="379591"/>
          </a:xfrm>
        </p:spPr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9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/>
  <p:hf hd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bathroom, white&#10;&#10;Description automatically generated">
            <a:extLst>
              <a:ext uri="{FF2B5EF4-FFF2-40B4-BE49-F238E27FC236}">
                <a16:creationId xmlns="" xmlns:a16="http://schemas.microsoft.com/office/drawing/2014/main" id="{2C89414D-A180-2F4A-811C-030C3AEC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930D77D-132E-B54A-8886-E7C3AB9DF198}"/>
              </a:ext>
            </a:extLst>
          </p:cNvPr>
          <p:cNvSpPr/>
          <p:nvPr/>
        </p:nvSpPr>
        <p:spPr>
          <a:xfrm>
            <a:off x="2010849" y="4292843"/>
            <a:ext cx="13716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Меры поддержки </a:t>
            </a:r>
            <a:r>
              <a:rPr lang="ru-RU" sz="7200" b="1" dirty="0">
                <a:solidFill>
                  <a:srgbClr val="0070C0"/>
                </a:solidFill>
                <a:latin typeface="Montserrat" panose="00000500000000000000" pitchFamily="2" charset="-52"/>
              </a:rPr>
              <a:t>граждан </a:t>
            </a:r>
            <a:endParaRPr lang="ru-RU" sz="7200" b="1" dirty="0" smtClean="0">
              <a:solidFill>
                <a:srgbClr val="0070C0"/>
              </a:solidFill>
              <a:latin typeface="Montserrat" panose="00000500000000000000" pitchFamily="2" charset="-52"/>
            </a:endParaRPr>
          </a:p>
          <a:p>
            <a:pPr algn="l" defTabSz="914400">
              <a:spcBef>
                <a:spcPct val="0"/>
              </a:spcBef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и </a:t>
            </a:r>
            <a:r>
              <a:rPr lang="ru-RU" sz="72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работодателей в Ставропольском крае</a:t>
            </a:r>
            <a:endParaRPr lang="ru-RU" sz="72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05A9618-47E3-A846-9342-6BAB7F7A2644}"/>
              </a:ext>
            </a:extLst>
          </p:cNvPr>
          <p:cNvSpPr/>
          <p:nvPr/>
        </p:nvSpPr>
        <p:spPr>
          <a:xfrm>
            <a:off x="2519160" y="11955847"/>
            <a:ext cx="1711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Montserrat" panose="00000500000000000000" pitchFamily="2" charset="-52"/>
              </a:rPr>
              <a:t>2021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5790A0A5-8C34-884C-B112-D60FD7D9B930}"/>
              </a:ext>
            </a:extLst>
          </p:cNvPr>
          <p:cNvSpPr/>
          <p:nvPr/>
        </p:nvSpPr>
        <p:spPr>
          <a:xfrm>
            <a:off x="4004968" y="2706624"/>
            <a:ext cx="13716103" cy="11064566"/>
          </a:xfrm>
          <a:custGeom>
            <a:avLst/>
            <a:gdLst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528533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103" h="11064566">
                <a:moveTo>
                  <a:pt x="103" y="11064240"/>
                </a:moveTo>
                <a:cubicBezTo>
                  <a:pt x="-15137" y="11099292"/>
                  <a:pt x="1652119" y="8299704"/>
                  <a:pt x="1646023" y="8284464"/>
                </a:cubicBezTo>
                <a:cubicBezTo>
                  <a:pt x="1639927" y="8269224"/>
                  <a:pt x="4166719" y="8217408"/>
                  <a:pt x="4133191" y="8229600"/>
                </a:cubicBezTo>
                <a:cubicBezTo>
                  <a:pt x="4099663" y="8241792"/>
                  <a:pt x="5273143" y="6166104"/>
                  <a:pt x="5285335" y="6163056"/>
                </a:cubicBezTo>
                <a:cubicBezTo>
                  <a:pt x="5297527" y="6160008"/>
                  <a:pt x="10152991" y="6184392"/>
                  <a:pt x="10131655" y="6236208"/>
                </a:cubicBezTo>
                <a:cubicBezTo>
                  <a:pt x="10165183" y="6214872"/>
                  <a:pt x="12999823" y="1207008"/>
                  <a:pt x="13716103" y="0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D930D77D-132E-B54A-8886-E7C3AB9DF198}"/>
              </a:ext>
            </a:extLst>
          </p:cNvPr>
          <p:cNvSpPr/>
          <p:nvPr/>
        </p:nvSpPr>
        <p:spPr>
          <a:xfrm>
            <a:off x="17721071" y="11587389"/>
            <a:ext cx="5546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Impact" pitchFamily="34" charset="0"/>
              </a:rPr>
              <a:t>Минсоцзащиты края</a:t>
            </a:r>
            <a:endParaRPr lang="ru-RU" sz="4000" b="1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8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A picture containing indoor, building, bathroom, white&#10;&#10;Description automatically generated">
            <a:extLst>
              <a:ext uri="{FF2B5EF4-FFF2-40B4-BE49-F238E27FC236}">
                <a16:creationId xmlns="" xmlns:a16="http://schemas.microsoft.com/office/drawing/2014/main" id="{01711132-13A7-4DDC-9E6C-099EE0AB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1014551" y="298816"/>
            <a:ext cx="22392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7200" dirty="0" smtClean="0">
                <a:solidFill>
                  <a:schemeClr val="accent2"/>
                </a:solidFill>
                <a:latin typeface="Montserrat" pitchFamily="2" charset="77"/>
              </a:rPr>
              <a:t>Особенности Программы стимулирования работодателей</a:t>
            </a:r>
            <a:endParaRPr lang="ru-RU" sz="7200" dirty="0">
              <a:solidFill>
                <a:schemeClr val="accent2"/>
              </a:solidFill>
              <a:latin typeface="Montserrat" pitchFamily="2" charset="77"/>
            </a:endParaRPr>
          </a:p>
        </p:txBody>
      </p:sp>
      <p:sp>
        <p:nvSpPr>
          <p:cNvPr id="37" name="Номер слайда 2">
            <a:extLst>
              <a:ext uri="{FF2B5EF4-FFF2-40B4-BE49-F238E27FC236}">
                <a16:creationId xmlns="" xmlns:a16="http://schemas.microsoft.com/office/drawing/2014/main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18" name="востребованные компетенции и профессии">
            <a:extLst>
              <a:ext uri="{FF2B5EF4-FFF2-40B4-BE49-F238E27FC236}">
                <a16:creationId xmlns="" xmlns:a16="http://schemas.microsoft.com/office/drawing/2014/main" id="{CC0A3C0C-8722-7D4F-B61A-AC2173FD1C1B}"/>
              </a:ext>
            </a:extLst>
          </p:cNvPr>
          <p:cNvSpPr txBox="1"/>
          <p:nvPr/>
        </p:nvSpPr>
        <p:spPr>
          <a:xfrm>
            <a:off x="817282" y="2232222"/>
            <a:ext cx="10742400" cy="5196294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/>
          </a:lstStyle>
          <a:p>
            <a:pPr algn="just">
              <a:spcAft>
                <a:spcPts val="600"/>
              </a:spcAft>
            </a:pP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</a:rPr>
              <a:t>Категории безработных</a:t>
            </a:r>
            <a:r>
              <a:rPr lang="ru-RU" sz="2800" dirty="0">
                <a:solidFill>
                  <a:schemeClr val="accent1"/>
                </a:solidFill>
                <a:latin typeface="Montserrat" pitchFamily="2" charset="77"/>
              </a:rPr>
              <a:t>:</a:t>
            </a:r>
            <a:endParaRPr lang="ru-RU" sz="1400" dirty="0">
              <a:solidFill>
                <a:schemeClr val="tx1"/>
              </a:solidFill>
              <a:latin typeface="Montserrat" pitchFamily="2" charset="77"/>
            </a:endParaRP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были зарегистрированы в качестве безработных в органах службы занятости на 01 января 2021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года и продолжают стоять на учёте;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м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огли сняться с учёта, работать в течение 2021 года и уволиться, но на </a:t>
            </a:r>
            <a:r>
              <a:rPr lang="ru-RU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дату их направления для трудоустройства 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к работодателю должны обратиться вновь в центры </a:t>
            </a:r>
            <a:r>
              <a:rPr lang="ru-RU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занятости 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для признания безработными</a:t>
            </a:r>
            <a:r>
              <a:rPr lang="ru-RU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latin typeface="Montserrat" pitchFamily="2" charset="77"/>
            </a:endParaRPr>
          </a:p>
          <a:p>
            <a:r>
              <a:rPr lang="ru-RU" sz="2800" b="1" dirty="0">
                <a:solidFill>
                  <a:schemeClr val="accent2"/>
                </a:solidFill>
                <a:latin typeface="Montserrat" pitchFamily="2" charset="77"/>
              </a:rPr>
              <a:t>Приоритетное</a:t>
            </a:r>
            <a:r>
              <a:rPr lang="ru-RU" sz="2800" dirty="0">
                <a:solidFill>
                  <a:schemeClr val="accent2"/>
                </a:solidFill>
                <a:latin typeface="Montserrat" pitchFamily="2" charset="77"/>
              </a:rPr>
              <a:t> право – безработные граждане, из числа испытывающих трудности в поиске работы (инвалиды; граждане </a:t>
            </a:r>
            <a:r>
              <a:rPr lang="ru-RU" sz="2800" dirty="0" err="1">
                <a:solidFill>
                  <a:schemeClr val="accent2"/>
                </a:solidFill>
                <a:latin typeface="Montserrat" pitchFamily="2" charset="77"/>
              </a:rPr>
              <a:t>предпенсионного</a:t>
            </a:r>
            <a:r>
              <a:rPr lang="ru-RU" sz="2800" dirty="0">
                <a:solidFill>
                  <a:schemeClr val="accent2"/>
                </a:solidFill>
                <a:latin typeface="Montserrat" pitchFamily="2" charset="77"/>
              </a:rPr>
              <a:t> возраста; одинокие </a:t>
            </a:r>
            <a:br>
              <a:rPr lang="ru-RU" sz="2800" dirty="0">
                <a:solidFill>
                  <a:schemeClr val="accent2"/>
                </a:solidFill>
                <a:latin typeface="Montserrat" pitchFamily="2" charset="77"/>
              </a:rPr>
            </a:br>
            <a:r>
              <a:rPr lang="ru-RU" sz="2800" dirty="0">
                <a:solidFill>
                  <a:schemeClr val="accent2"/>
                </a:solidFill>
                <a:latin typeface="Montserrat" pitchFamily="2" charset="77"/>
              </a:rPr>
              <a:t>и многодетные родители, воспитывающие несовершеннолетних детей и т.д.).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522C3E-70DB-AE4E-B767-EE528F0A2743}"/>
              </a:ext>
            </a:extLst>
          </p:cNvPr>
          <p:cNvSpPr txBox="1"/>
          <p:nvPr/>
        </p:nvSpPr>
        <p:spPr>
          <a:xfrm>
            <a:off x="12250594" y="6203350"/>
            <a:ext cx="10953749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Распределение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численности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в </a:t>
            </a: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</a:rPr>
              <a:t>разрезе </a:t>
            </a:r>
            <a:r>
              <a:rPr lang="ru-RU" sz="2800" b="1" dirty="0" smtClean="0">
                <a:solidFill>
                  <a:schemeClr val="accent1"/>
                </a:solidFill>
                <a:latin typeface="Montserrat" pitchFamily="2" charset="77"/>
              </a:rPr>
              <a:t>территорий Ставропольского края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: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в зависимости от численности безработных граждан, состоявших на учете в службе занятости на 01.01.2021.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719B83-680D-A848-9BA7-2FEA88A63B6B}"/>
              </a:ext>
            </a:extLst>
          </p:cNvPr>
          <p:cNvSpPr txBox="1"/>
          <p:nvPr/>
        </p:nvSpPr>
        <p:spPr>
          <a:xfrm>
            <a:off x="17452984" y="2418023"/>
            <a:ext cx="577484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/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Размер субсидии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= МРОТ Х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 страховые взносы во внебюджетные фонды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Х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 районный коэффициент.</a:t>
            </a:r>
          </a:p>
          <a:p>
            <a:pPr algn="l"/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 defTabSz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В среднем на одного трудоустроенного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безработного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</a:b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Times New Roman" panose="02020603050405020304" pitchFamily="18" charset="0"/>
              </a:rPr>
              <a:t>≈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50 тыс. руб.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23EA320-565F-5A45-9EDC-E6C3C3356340}"/>
              </a:ext>
            </a:extLst>
          </p:cNvPr>
          <p:cNvSpPr txBox="1"/>
          <p:nvPr/>
        </p:nvSpPr>
        <p:spPr>
          <a:xfrm>
            <a:off x="12250594" y="9020787"/>
            <a:ext cx="959194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Периоды выплаты</a:t>
            </a: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: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1 МРОТ – через месяц после трудоустройства;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2 МРОТ – через три месяца после трудоустройства;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3 МРОТ – еще через три месяца после трудоустройства.</a:t>
            </a:r>
          </a:p>
        </p:txBody>
      </p:sp>
      <p:sp>
        <p:nvSpPr>
          <p:cNvPr id="22" name="договоры  с центрами обучения">
            <a:extLst>
              <a:ext uri="{FF2B5EF4-FFF2-40B4-BE49-F238E27FC236}">
                <a16:creationId xmlns="" xmlns:a16="http://schemas.microsoft.com/office/drawing/2014/main" id="{6DAB5196-9371-4E48-B2DF-25B003390759}"/>
              </a:ext>
            </a:extLst>
          </p:cNvPr>
          <p:cNvSpPr txBox="1"/>
          <p:nvPr/>
        </p:nvSpPr>
        <p:spPr>
          <a:xfrm>
            <a:off x="12290957" y="11376561"/>
            <a:ext cx="1013432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Показатель результативности: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сохранение работодателем занятости на 15 декабря 2021 года не менее 80% от численности трудоустроенных безработных.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3" name="договоры  с центрами обучения">
            <a:extLst>
              <a:ext uri="{FF2B5EF4-FFF2-40B4-BE49-F238E27FC236}">
                <a16:creationId xmlns="" xmlns:a16="http://schemas.microsoft.com/office/drawing/2014/main" id="{347CBC2C-3D2E-2F40-AB45-61E1E4E4DE2C}"/>
              </a:ext>
            </a:extLst>
          </p:cNvPr>
          <p:cNvSpPr txBox="1"/>
          <p:nvPr/>
        </p:nvSpPr>
        <p:spPr>
          <a:xfrm>
            <a:off x="817319" y="8664279"/>
            <a:ext cx="11473638" cy="3872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</a:rPr>
              <a:t>Условия для работодателей: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не является заемщиком по программе ФОТ 3.0;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отсутствие задолженности по заработной плате;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отсутствие задолженности по уплате налогов, сборов, страховых взносов, пеней, штрафов и процентов;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трудоустройство безработных граждан на условиях полного рабочего дня;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выплата заработной платы трудоустроенным безработным гражданам в размере не ниже МРОТ.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D11DAE-AE94-D64E-8725-D7875EEB770B}"/>
              </a:ext>
            </a:extLst>
          </p:cNvPr>
          <p:cNvSpPr/>
          <p:nvPr/>
        </p:nvSpPr>
        <p:spPr>
          <a:xfrm>
            <a:off x="13632345" y="4264317"/>
            <a:ext cx="35775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Численность участников свыше</a:t>
            </a:r>
            <a:endParaRPr lang="en-US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Helvetica Neue Medium"/>
              <a:cs typeface="Helvetica Neue Medium"/>
            </a:endParaRPr>
          </a:p>
          <a:p>
            <a:pPr algn="l"/>
            <a:r>
              <a:rPr lang="ru-RU" sz="40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7,6</a:t>
            </a:r>
            <a:r>
              <a:rPr lang="ru-RU" sz="4000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тыс. чел.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E3F1C1-A44C-F544-BC79-F58BE4600148}"/>
              </a:ext>
            </a:extLst>
          </p:cNvPr>
          <p:cNvSpPr/>
          <p:nvPr/>
        </p:nvSpPr>
        <p:spPr>
          <a:xfrm>
            <a:off x="13591982" y="2416888"/>
            <a:ext cx="29610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Объем средств</a:t>
            </a:r>
          </a:p>
          <a:p>
            <a:pPr algn="l"/>
            <a:r>
              <a:rPr lang="ru-RU" sz="40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380 </a:t>
            </a:r>
            <a:r>
              <a:rPr lang="ru-RU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млн. </a:t>
            </a: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руб.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A9244C1A-9FC1-CE49-BFE2-795BC67D6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90957" y="2763042"/>
            <a:ext cx="928141" cy="64454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ADF25700-3C3B-784E-B133-FA4DC33FB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61092" y="4403673"/>
            <a:ext cx="758006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1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A picture containing indoor, building, bathroom, white&#10;&#10;Description automatically generated">
            <a:extLst>
              <a:ext uri="{FF2B5EF4-FFF2-40B4-BE49-F238E27FC236}">
                <a16:creationId xmlns="" xmlns:a16="http://schemas.microsoft.com/office/drawing/2014/main" id="{BD248FE0-11F1-4520-BF83-15C4C7B0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995994" y="741631"/>
            <a:ext cx="22392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7200" dirty="0">
                <a:solidFill>
                  <a:schemeClr val="accent1"/>
                </a:solidFill>
                <a:latin typeface="Montserrat" pitchFamily="2" charset="77"/>
              </a:rPr>
              <a:t>О</a:t>
            </a:r>
            <a:r>
              <a:rPr lang="ru-RU" sz="7200" dirty="0" smtClean="0">
                <a:solidFill>
                  <a:schemeClr val="accent1"/>
                </a:solidFill>
                <a:latin typeface="Montserrat" pitchFamily="2" charset="77"/>
              </a:rPr>
              <a:t>рганизационная и функциональная модель программы </a:t>
            </a:r>
            <a:r>
              <a:rPr lang="ru-RU" sz="7200" dirty="0" smtClean="0">
                <a:solidFill>
                  <a:srgbClr val="FF0000"/>
                </a:solidFill>
                <a:latin typeface="Montserrat" pitchFamily="2" charset="77"/>
              </a:rPr>
              <a:t>стимулирования работодателей</a:t>
            </a:r>
            <a:endParaRPr lang="ru-RU" sz="7200" dirty="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37" name="Номер слайда 2">
            <a:extLst>
              <a:ext uri="{FF2B5EF4-FFF2-40B4-BE49-F238E27FC236}">
                <a16:creationId xmlns="" xmlns:a16="http://schemas.microsoft.com/office/drawing/2014/main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14" name="Роструд">
            <a:extLst>
              <a:ext uri="{FF2B5EF4-FFF2-40B4-BE49-F238E27FC236}">
                <a16:creationId xmlns="" xmlns:a16="http://schemas.microsoft.com/office/drawing/2014/main" id="{6D161ADC-B141-244B-96BD-6E48FC8E57BC}"/>
              </a:ext>
            </a:extLst>
          </p:cNvPr>
          <p:cNvSpPr/>
          <p:nvPr/>
        </p:nvSpPr>
        <p:spPr>
          <a:xfrm>
            <a:off x="6949908" y="6610420"/>
            <a:ext cx="3630100" cy="1296757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Органы службы занятости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16" name="субсидия/общая квота/контроль качества трудоустройства">
            <a:extLst>
              <a:ext uri="{FF2B5EF4-FFF2-40B4-BE49-F238E27FC236}">
                <a16:creationId xmlns="" xmlns:a16="http://schemas.microsoft.com/office/drawing/2014/main" id="{A7D1075A-BB9D-AE40-BC08-BD5A2172A773}"/>
              </a:ext>
            </a:extLst>
          </p:cNvPr>
          <p:cNvSpPr txBox="1"/>
          <p:nvPr/>
        </p:nvSpPr>
        <p:spPr>
          <a:xfrm>
            <a:off x="10396623" y="5989303"/>
            <a:ext cx="319134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Перечень работодателей 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и трудоустроенных безработных 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sp>
        <p:nvSpPr>
          <p:cNvPr id="17" name="Роструд">
            <a:extLst>
              <a:ext uri="{FF2B5EF4-FFF2-40B4-BE49-F238E27FC236}">
                <a16:creationId xmlns="" xmlns:a16="http://schemas.microsoft.com/office/drawing/2014/main" id="{5C4AE2B2-CAA0-444E-BC41-DC176E86C77C}"/>
              </a:ext>
            </a:extLst>
          </p:cNvPr>
          <p:cNvSpPr/>
          <p:nvPr/>
        </p:nvSpPr>
        <p:spPr>
          <a:xfrm>
            <a:off x="1747731" y="6723315"/>
            <a:ext cx="3046907" cy="1070968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Работодатель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4" name="гранты">
            <a:extLst>
              <a:ext uri="{FF2B5EF4-FFF2-40B4-BE49-F238E27FC236}">
                <a16:creationId xmlns="" xmlns:a16="http://schemas.microsoft.com/office/drawing/2014/main" id="{41D4BE1A-0DE2-2F4B-BC4C-67203493503F}"/>
              </a:ext>
            </a:extLst>
          </p:cNvPr>
          <p:cNvSpPr txBox="1"/>
          <p:nvPr/>
        </p:nvSpPr>
        <p:spPr>
          <a:xfrm>
            <a:off x="4602520" y="6179527"/>
            <a:ext cx="19017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Заявление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 перечнем вакансий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25" name="Прямая со стрелкой 4">
            <a:extLst>
              <a:ext uri="{FF2B5EF4-FFF2-40B4-BE49-F238E27FC236}">
                <a16:creationId xmlns="" xmlns:a16="http://schemas.microsoft.com/office/drawing/2014/main" id="{C6FC10B4-9147-D343-80E1-251FDC4BBFBD}"/>
              </a:ext>
            </a:extLst>
          </p:cNvPr>
          <p:cNvCxnSpPr>
            <a:cxnSpLocks/>
          </p:cNvCxnSpPr>
          <p:nvPr/>
        </p:nvCxnSpPr>
        <p:spPr>
          <a:xfrm>
            <a:off x="5138481" y="7295844"/>
            <a:ext cx="1365757" cy="27157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гранты">
            <a:extLst>
              <a:ext uri="{FF2B5EF4-FFF2-40B4-BE49-F238E27FC236}">
                <a16:creationId xmlns="" xmlns:a16="http://schemas.microsoft.com/office/drawing/2014/main" id="{E6480A22-52CA-3744-B956-7E30029E0E05}"/>
              </a:ext>
            </a:extLst>
          </p:cNvPr>
          <p:cNvSpPr txBox="1"/>
          <p:nvPr/>
        </p:nvSpPr>
        <p:spPr>
          <a:xfrm>
            <a:off x="8764958" y="4261967"/>
            <a:ext cx="389185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Заявление на включение </a:t>
            </a:r>
            <a:endParaRPr lang="en-US"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в реестр</a:t>
            </a:r>
          </a:p>
        </p:txBody>
      </p:sp>
      <p:sp>
        <p:nvSpPr>
          <p:cNvPr id="27" name="Роструд">
            <a:extLst>
              <a:ext uri="{FF2B5EF4-FFF2-40B4-BE49-F238E27FC236}">
                <a16:creationId xmlns="" xmlns:a16="http://schemas.microsoft.com/office/drawing/2014/main" id="{5BEABC18-41F8-A748-8539-A4C380CBFEE0}"/>
              </a:ext>
            </a:extLst>
          </p:cNvPr>
          <p:cNvSpPr/>
          <p:nvPr/>
        </p:nvSpPr>
        <p:spPr>
          <a:xfrm>
            <a:off x="13774030" y="5584182"/>
            <a:ext cx="2960160" cy="1270001"/>
          </a:xfrm>
          <a:prstGeom prst="rect">
            <a:avLst/>
          </a:prstGeom>
          <a:solidFill>
            <a:srgbClr val="FFFFFF"/>
          </a:solidFill>
          <a:ln w="57150" cap="rnd">
            <a:noFill/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ФСС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8" name="субсидия/общая квота/контроль качества трудоустройства">
            <a:extLst>
              <a:ext uri="{FF2B5EF4-FFF2-40B4-BE49-F238E27FC236}">
                <a16:creationId xmlns="" xmlns:a16="http://schemas.microsoft.com/office/drawing/2014/main" id="{FF188860-1C86-A24B-A176-014B8B8896BC}"/>
              </a:ext>
            </a:extLst>
          </p:cNvPr>
          <p:cNvSpPr txBox="1"/>
          <p:nvPr/>
        </p:nvSpPr>
        <p:spPr>
          <a:xfrm>
            <a:off x="4039563" y="8205677"/>
            <a:ext cx="468516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Согласование и направление безработных для трудоустройства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29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>
            <a:off x="11243800" y="7352199"/>
            <a:ext cx="2209496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субсидия/общая квота/контроль качества трудоустройства">
            <a:extLst>
              <a:ext uri="{FF2B5EF4-FFF2-40B4-BE49-F238E27FC236}">
                <a16:creationId xmlns="" xmlns:a16="http://schemas.microsoft.com/office/drawing/2014/main" id="{C3D2EEDC-007D-7F4A-A04D-12ABE896C6FF}"/>
              </a:ext>
            </a:extLst>
          </p:cNvPr>
          <p:cNvSpPr txBox="1"/>
          <p:nvPr/>
        </p:nvSpPr>
        <p:spPr>
          <a:xfrm>
            <a:off x="7321280" y="9696328"/>
            <a:ext cx="446698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Предоставление субсидии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41" name="Прямая со стрелкой 33">
            <a:extLst>
              <a:ext uri="{FF2B5EF4-FFF2-40B4-BE49-F238E27FC236}">
                <a16:creationId xmlns="" xmlns:a16="http://schemas.microsoft.com/office/drawing/2014/main" id="{74D96F45-A36E-E249-BAB4-985D2F6AEA2A}"/>
              </a:ext>
            </a:extLst>
          </p:cNvPr>
          <p:cNvCxnSpPr/>
          <p:nvPr/>
        </p:nvCxnSpPr>
        <p:spPr>
          <a:xfrm>
            <a:off x="17734934" y="7324522"/>
            <a:ext cx="751724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Прямая со стрелкой 2">
            <a:extLst>
              <a:ext uri="{FF2B5EF4-FFF2-40B4-BE49-F238E27FC236}">
                <a16:creationId xmlns="" xmlns:a16="http://schemas.microsoft.com/office/drawing/2014/main" id="{9D44DF62-58D7-174C-B542-FC06AD2CDF24}"/>
              </a:ext>
            </a:extLst>
          </p:cNvPr>
          <p:cNvCxnSpPr/>
          <p:nvPr/>
        </p:nvCxnSpPr>
        <p:spPr>
          <a:xfrm flipH="1">
            <a:off x="17705148" y="7844424"/>
            <a:ext cx="781510" cy="0"/>
          </a:xfrm>
          <a:prstGeom prst="straightConnector1">
            <a:avLst/>
          </a:prstGeom>
          <a:noFill/>
          <a:ln w="53975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Роструд">
            <a:extLst>
              <a:ext uri="{FF2B5EF4-FFF2-40B4-BE49-F238E27FC236}">
                <a16:creationId xmlns="" xmlns:a16="http://schemas.microsoft.com/office/drawing/2014/main" id="{DB6D0D6F-3626-AB44-9EE2-54A261291DE0}"/>
              </a:ext>
            </a:extLst>
          </p:cNvPr>
          <p:cNvSpPr/>
          <p:nvPr/>
        </p:nvSpPr>
        <p:spPr>
          <a:xfrm>
            <a:off x="19081300" y="5544526"/>
            <a:ext cx="2960160" cy="1270001"/>
          </a:xfrm>
          <a:prstGeom prst="rect">
            <a:avLst/>
          </a:prstGeom>
          <a:noFill/>
          <a:ln w="57150" cap="rnd">
            <a:noFill/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ПФР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44" name="субсидия/общая квота/контроль качества трудоустройства">
            <a:extLst>
              <a:ext uri="{FF2B5EF4-FFF2-40B4-BE49-F238E27FC236}">
                <a16:creationId xmlns="" xmlns:a16="http://schemas.microsoft.com/office/drawing/2014/main" id="{48A0D84B-573F-AB4A-B96C-173B9FB3FE28}"/>
              </a:ext>
            </a:extLst>
          </p:cNvPr>
          <p:cNvSpPr txBox="1"/>
          <p:nvPr/>
        </p:nvSpPr>
        <p:spPr>
          <a:xfrm>
            <a:off x="16058184" y="8230894"/>
            <a:ext cx="446698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Проверка трудоустройства: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по истечении 1 месяца, 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3 месяца, 6 месяца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sp>
        <p:nvSpPr>
          <p:cNvPr id="50" name="гранты">
            <a:extLst>
              <a:ext uri="{FF2B5EF4-FFF2-40B4-BE49-F238E27FC236}">
                <a16:creationId xmlns="" xmlns:a16="http://schemas.microsoft.com/office/drawing/2014/main" id="{EAA5BCE7-5A8D-A84D-885B-86085F9D22EE}"/>
              </a:ext>
            </a:extLst>
          </p:cNvPr>
          <p:cNvSpPr txBox="1"/>
          <p:nvPr/>
        </p:nvSpPr>
        <p:spPr>
          <a:xfrm>
            <a:off x="13988610" y="4732348"/>
            <a:ext cx="24076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Сверка на идентичность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="" xmlns:a16="http://schemas.microsoft.com/office/drawing/2014/main" id="{0CCD7F94-93DF-2D4C-827B-73F811F97BB1}"/>
              </a:ext>
            </a:extLst>
          </p:cNvPr>
          <p:cNvCxnSpPr>
            <a:cxnSpLocks/>
            <a:stCxn id="14" idx="2"/>
            <a:endCxn id="17" idx="2"/>
          </p:cNvCxnSpPr>
          <p:nvPr/>
        </p:nvCxnSpPr>
        <p:spPr>
          <a:xfrm rot="5400000" flipH="1">
            <a:off x="5961625" y="5103844"/>
            <a:ext cx="112894" cy="5493773"/>
          </a:xfrm>
          <a:prstGeom prst="bentConnector3">
            <a:avLst>
              <a:gd name="adj1" fmla="val -202491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="" xmlns:a16="http://schemas.microsoft.com/office/drawing/2014/main" id="{AF3E2368-D56D-EC46-A487-F89312CDCC52}"/>
              </a:ext>
            </a:extLst>
          </p:cNvPr>
          <p:cNvCxnSpPr>
            <a:cxnSpLocks/>
          </p:cNvCxnSpPr>
          <p:nvPr/>
        </p:nvCxnSpPr>
        <p:spPr>
          <a:xfrm rot="5400000" flipH="1">
            <a:off x="9114839" y="1745290"/>
            <a:ext cx="90470" cy="12197505"/>
          </a:xfrm>
          <a:prstGeom prst="bentConnector3">
            <a:avLst>
              <a:gd name="adj1" fmla="val -2534336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="" xmlns:a16="http://schemas.microsoft.com/office/drawing/2014/main" id="{A58C23FE-AF43-5749-8C7F-BBC9219781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34429" y="1632344"/>
            <a:ext cx="535485" cy="10717425"/>
          </a:xfrm>
          <a:prstGeom prst="bentConnector4">
            <a:avLst>
              <a:gd name="adj1" fmla="val -230247"/>
              <a:gd name="adj2" fmla="val 97109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="" xmlns:a16="http://schemas.microsoft.com/office/drawing/2014/main" id="{D30DAE33-2465-354D-AE77-47806579E91B}"/>
              </a:ext>
            </a:extLst>
          </p:cNvPr>
          <p:cNvCxnSpPr>
            <a:cxnSpLocks/>
          </p:cNvCxnSpPr>
          <p:nvPr/>
        </p:nvCxnSpPr>
        <p:spPr>
          <a:xfrm rot="10800000">
            <a:off x="12614598" y="4858942"/>
            <a:ext cx="1446287" cy="269524"/>
          </a:xfrm>
          <a:prstGeom prst="bentConnector3">
            <a:avLst>
              <a:gd name="adj1" fmla="val 20979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="" xmlns:a16="http://schemas.microsoft.com/office/drawing/2014/main" id="{A57CC62A-DCD9-244F-9893-086FF39B12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453296" y="5128465"/>
            <a:ext cx="607588" cy="152768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31">
            <a:extLst>
              <a:ext uri="{FF2B5EF4-FFF2-40B4-BE49-F238E27FC236}">
                <a16:creationId xmlns="" xmlns:a16="http://schemas.microsoft.com/office/drawing/2014/main" id="{7A5B748E-81DB-40A8-A9FA-05F5AF27F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649" y="5913326"/>
            <a:ext cx="2953699" cy="8439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D16174A-2C21-4EC7-B1FB-2691129F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312" y="6570241"/>
            <a:ext cx="2326433" cy="15509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967B999-0640-4581-9857-6DD1CF77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7" y="6576482"/>
            <a:ext cx="2068579" cy="155143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Региональный оператор">
            <a:extLst>
              <a:ext uri="{FF2B5EF4-FFF2-40B4-BE49-F238E27FC236}">
                <a16:creationId xmlns="" xmlns:a16="http://schemas.microsoft.com/office/drawing/2014/main" id="{01206B22-77C7-4D40-A8FE-00A26D18DD68}"/>
              </a:ext>
            </a:extLst>
          </p:cNvPr>
          <p:cNvSpPr/>
          <p:nvPr/>
        </p:nvSpPr>
        <p:spPr>
          <a:xfrm>
            <a:off x="15935073" y="5584182"/>
            <a:ext cx="3870127" cy="113139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ЕИИС «Соцстрах»</a:t>
            </a:r>
          </a:p>
        </p:txBody>
      </p:sp>
    </p:spTree>
    <p:extLst>
      <p:ext uri="{BB962C8B-B14F-4D97-AF65-F5344CB8AC3E}">
        <p14:creationId xmlns:p14="http://schemas.microsoft.com/office/powerpoint/2010/main" val="92313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995994" y="741631"/>
            <a:ext cx="22392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6000" dirty="0">
                <a:solidFill>
                  <a:schemeClr val="accent1"/>
                </a:solidFill>
                <a:latin typeface="Montserrat" pitchFamily="2" charset="77"/>
              </a:rPr>
              <a:t>О</a:t>
            </a:r>
            <a:r>
              <a:rPr lang="ru-RU" sz="6000" dirty="0" smtClean="0">
                <a:solidFill>
                  <a:schemeClr val="accent1"/>
                </a:solidFill>
                <a:latin typeface="Montserrat" pitchFamily="2" charset="77"/>
              </a:rPr>
              <a:t>рганизационная и функциональная модель программы </a:t>
            </a:r>
            <a:r>
              <a:rPr lang="ru-RU" sz="6000" dirty="0" smtClean="0">
                <a:solidFill>
                  <a:srgbClr val="FF0000"/>
                </a:solidFill>
                <a:latin typeface="Montserrat" pitchFamily="2" charset="77"/>
              </a:rPr>
              <a:t>стимулирования граждан</a:t>
            </a:r>
            <a:r>
              <a:rPr lang="ru-RU" sz="6000" dirty="0" smtClean="0">
                <a:solidFill>
                  <a:schemeClr val="accent1"/>
                </a:solidFill>
                <a:latin typeface="Montserrat" pitchFamily="2" charset="77"/>
              </a:rPr>
              <a:t>, относящихся к категории «малоимущих»</a:t>
            </a:r>
            <a:endParaRPr lang="ru-RU" sz="6000" dirty="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37" name="Номер слайда 2">
            <a:extLst>
              <a:ext uri="{FF2B5EF4-FFF2-40B4-BE49-F238E27FC236}">
                <a16:creationId xmlns="" xmlns:a16="http://schemas.microsoft.com/office/drawing/2014/main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14" name="Роструд">
            <a:extLst>
              <a:ext uri="{FF2B5EF4-FFF2-40B4-BE49-F238E27FC236}">
                <a16:creationId xmlns="" xmlns:a16="http://schemas.microsoft.com/office/drawing/2014/main" id="{6D161ADC-B141-244B-96BD-6E48FC8E57BC}"/>
              </a:ext>
            </a:extLst>
          </p:cNvPr>
          <p:cNvSpPr/>
          <p:nvPr/>
        </p:nvSpPr>
        <p:spPr>
          <a:xfrm>
            <a:off x="6344455" y="6938805"/>
            <a:ext cx="3630100" cy="1296757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Работодатель</a:t>
            </a:r>
          </a:p>
          <a:p>
            <a:pPr defTabSz="825500"/>
            <a:r>
              <a:rPr lang="ru-RU" sz="28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(любой формы собственности)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16" name="субсидия/общая квота/контроль качества трудоустройства">
            <a:extLst>
              <a:ext uri="{FF2B5EF4-FFF2-40B4-BE49-F238E27FC236}">
                <a16:creationId xmlns="" xmlns:a16="http://schemas.microsoft.com/office/drawing/2014/main" id="{A7D1075A-BB9D-AE40-BC08-BD5A2172A773}"/>
              </a:ext>
            </a:extLst>
          </p:cNvPr>
          <p:cNvSpPr txBox="1"/>
          <p:nvPr/>
        </p:nvSpPr>
        <p:spPr>
          <a:xfrm>
            <a:off x="9878161" y="6503355"/>
            <a:ext cx="231383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Будущие </a:t>
            </a:r>
          </a:p>
          <a:p>
            <a:r>
              <a:rPr lang="ru-RU" sz="2000" dirty="0">
                <a:solidFill>
                  <a:srgbClr val="FF0000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р</a:t>
            </a:r>
            <a:r>
              <a:rPr lang="ru-RU" sz="2000" dirty="0" smtClean="0">
                <a:solidFill>
                  <a:srgbClr val="FF0000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аботники</a:t>
            </a:r>
            <a:r>
              <a:rPr lang="ru-RU" sz="2000" dirty="0" smtClean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, прошедшие отбор 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sp>
        <p:nvSpPr>
          <p:cNvPr id="17" name="Роструд">
            <a:extLst>
              <a:ext uri="{FF2B5EF4-FFF2-40B4-BE49-F238E27FC236}">
                <a16:creationId xmlns="" xmlns:a16="http://schemas.microsoft.com/office/drawing/2014/main" id="{5C4AE2B2-CAA0-444E-BC41-DC176E86C77C}"/>
              </a:ext>
            </a:extLst>
          </p:cNvPr>
          <p:cNvSpPr/>
          <p:nvPr/>
        </p:nvSpPr>
        <p:spPr>
          <a:xfrm>
            <a:off x="1466193" y="6723314"/>
            <a:ext cx="3328445" cy="2404920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Самостоятельно подобранные работодателем граждане для приёма на работу</a:t>
            </a:r>
          </a:p>
          <a:p>
            <a:pPr defTabSz="825500"/>
            <a:r>
              <a:rPr lang="ru-RU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Montserrat" pitchFamily="2" charset="77"/>
                <a:ea typeface="Helvetica Neue Medium"/>
                <a:cs typeface="Helvetica Neue Medium"/>
              </a:rPr>
              <a:t>будущие работники</a:t>
            </a:r>
            <a:r>
              <a:rPr lang="ru-RU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)</a:t>
            </a:r>
            <a:endParaRPr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4" name="гранты">
            <a:extLst>
              <a:ext uri="{FF2B5EF4-FFF2-40B4-BE49-F238E27FC236}">
                <a16:creationId xmlns="" xmlns:a16="http://schemas.microsoft.com/office/drawing/2014/main" id="{41D4BE1A-0DE2-2F4B-BC4C-67203493503F}"/>
              </a:ext>
            </a:extLst>
          </p:cNvPr>
          <p:cNvSpPr txBox="1"/>
          <p:nvPr/>
        </p:nvSpPr>
        <p:spPr>
          <a:xfrm>
            <a:off x="4794637" y="6473034"/>
            <a:ext cx="154981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Анкета граждан (резюме)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25" name="Прямая со стрелкой 4">
            <a:extLst>
              <a:ext uri="{FF2B5EF4-FFF2-40B4-BE49-F238E27FC236}">
                <a16:creationId xmlns="" xmlns:a16="http://schemas.microsoft.com/office/drawing/2014/main" id="{C6FC10B4-9147-D343-80E1-251FDC4BBFBD}"/>
              </a:ext>
            </a:extLst>
          </p:cNvPr>
          <p:cNvCxnSpPr>
            <a:cxnSpLocks/>
          </p:cNvCxnSpPr>
          <p:nvPr/>
        </p:nvCxnSpPr>
        <p:spPr>
          <a:xfrm>
            <a:off x="4794637" y="7498956"/>
            <a:ext cx="1549818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>
            <a:off x="9974555" y="7535218"/>
            <a:ext cx="2217445" cy="1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Региональный оператор">
            <a:extLst>
              <a:ext uri="{FF2B5EF4-FFF2-40B4-BE49-F238E27FC236}">
                <a16:creationId xmlns="" xmlns:a16="http://schemas.microsoft.com/office/drawing/2014/main" id="{01206B22-77C7-4D40-A8FE-00A26D18DD68}"/>
              </a:ext>
            </a:extLst>
          </p:cNvPr>
          <p:cNvSpPr/>
          <p:nvPr/>
        </p:nvSpPr>
        <p:spPr>
          <a:xfrm>
            <a:off x="17902032" y="6985995"/>
            <a:ext cx="5100006" cy="3160456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lang="ru-RU" sz="28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Социальный контракт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(</a:t>
            </a:r>
            <a:r>
              <a:rPr lang="ru-RU" b="1" i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дополнительная ежемесячная финансовая помощь работнику в размере прожиточного минимума в течение 3-х месяцев помимо заработной платы</a:t>
            </a:r>
            <a:r>
              <a:rPr lang="ru-RU" sz="28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)</a:t>
            </a:r>
            <a:endParaRPr lang="ru-RU"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32" name="Роструд">
            <a:extLst>
              <a:ext uri="{FF2B5EF4-FFF2-40B4-BE49-F238E27FC236}">
                <a16:creationId xmlns="" xmlns:a16="http://schemas.microsoft.com/office/drawing/2014/main" id="{6D161ADC-B141-244B-96BD-6E48FC8E57BC}"/>
              </a:ext>
            </a:extLst>
          </p:cNvPr>
          <p:cNvSpPr/>
          <p:nvPr/>
        </p:nvSpPr>
        <p:spPr>
          <a:xfrm>
            <a:off x="12192000" y="6934137"/>
            <a:ext cx="3630100" cy="1296757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Органы труда и социальной защиты населения </a:t>
            </a:r>
            <a:endParaRPr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cxnSp>
        <p:nvCxnSpPr>
          <p:cNvPr id="38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 flipV="1">
            <a:off x="15822100" y="7582515"/>
            <a:ext cx="2134824" cy="4668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субсидия/общая квота/контроль качества трудоустройства">
            <a:extLst>
              <a:ext uri="{FF2B5EF4-FFF2-40B4-BE49-F238E27FC236}">
                <a16:creationId xmlns="" xmlns:a16="http://schemas.microsoft.com/office/drawing/2014/main" id="{A7D1075A-BB9D-AE40-BC08-BD5A2172A773}"/>
              </a:ext>
            </a:extLst>
          </p:cNvPr>
          <p:cNvSpPr txBox="1"/>
          <p:nvPr/>
        </p:nvSpPr>
        <p:spPr>
          <a:xfrm>
            <a:off x="2063003" y="10979496"/>
            <a:ext cx="198353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ПРЕИМУЩЕСТВА ДЛЯ РАБОТОДАТЕЛЯ !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возможность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экономии по ФОТ в первые три месяца трудоустройства без потери заработка для работника,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так как работник получает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не ниже МРОТ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+ финансовую помощь (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  <a:ea typeface="Helvetica Neue Medium"/>
                <a:cs typeface="Times New Roman" panose="02020603050405020304" pitchFamily="18" charset="0"/>
              </a:rPr>
              <a:t>≈ 23,5 тыс. рублей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по истечении 3-х месяцев работник получает зарплату в соответствии с условиям трудового договора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 надбавками и стимулирующими выплатами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sp>
        <p:nvSpPr>
          <p:cNvPr id="46" name="Роструд">
            <a:extLst>
              <a:ext uri="{FF2B5EF4-FFF2-40B4-BE49-F238E27FC236}">
                <a16:creationId xmlns="" xmlns:a16="http://schemas.microsoft.com/office/drawing/2014/main" id="{6D161ADC-B141-244B-96BD-6E48FC8E57BC}"/>
              </a:ext>
            </a:extLst>
          </p:cNvPr>
          <p:cNvSpPr/>
          <p:nvPr/>
        </p:nvSpPr>
        <p:spPr>
          <a:xfrm>
            <a:off x="10126954" y="4157952"/>
            <a:ext cx="3880097" cy="2019416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Заключение трудового договора </a:t>
            </a:r>
            <a:r>
              <a:rPr lang="ru-RU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работника с </a:t>
            </a:r>
            <a:r>
              <a:rPr lang="ru-RU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работодателем </a:t>
            </a:r>
          </a:p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(</a:t>
            </a:r>
            <a:r>
              <a:rPr lang="ru-RU" sz="20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с испытательным сроком </a:t>
            </a:r>
          </a:p>
          <a:p>
            <a:pPr defTabSz="825500"/>
            <a:r>
              <a:rPr lang="ru-RU" sz="20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на 3 </a:t>
            </a:r>
            <a:r>
              <a:rPr lang="ru-RU" sz="20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месяца или без него)</a:t>
            </a:r>
            <a:endParaRPr sz="20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cxnSp>
        <p:nvCxnSpPr>
          <p:cNvPr id="47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 flipV="1">
            <a:off x="20452035" y="5368740"/>
            <a:ext cx="0" cy="1617255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 flipH="1" flipV="1">
            <a:off x="14007051" y="5368740"/>
            <a:ext cx="1760157" cy="2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 flipH="1" flipV="1">
            <a:off x="8008883" y="5368741"/>
            <a:ext cx="2118072" cy="1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>
            <a:off x="8008883" y="5368740"/>
            <a:ext cx="0" cy="1570065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>
            <a:off x="13426966" y="8235562"/>
            <a:ext cx="0" cy="1910889"/>
          </a:xfrm>
          <a:prstGeom prst="straightConnector1">
            <a:avLst/>
          </a:prstGeom>
          <a:noFill/>
          <a:ln w="508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субсидия/общая квота/контроль качества трудоустройства">
            <a:extLst>
              <a:ext uri="{FF2B5EF4-FFF2-40B4-BE49-F238E27FC236}">
                <a16:creationId xmlns="" xmlns:a16="http://schemas.microsoft.com/office/drawing/2014/main" id="{A7D1075A-BB9D-AE40-BC08-BD5A2172A773}"/>
              </a:ext>
            </a:extLst>
          </p:cNvPr>
          <p:cNvSpPr txBox="1"/>
          <p:nvPr/>
        </p:nvSpPr>
        <p:spPr>
          <a:xfrm>
            <a:off x="8765628" y="8931659"/>
            <a:ext cx="3909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Будущие 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р</a:t>
            </a:r>
            <a:r>
              <a:rPr lang="ru-RU" sz="2000" dirty="0" smtClean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аботники, не относящиеся к малоимущим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58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 flipH="1">
            <a:off x="8008883" y="10146451"/>
            <a:ext cx="5418083" cy="0"/>
          </a:xfrm>
          <a:prstGeom prst="straightConnector1">
            <a:avLst/>
          </a:prstGeom>
          <a:noFill/>
          <a:ln w="508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 flipV="1">
            <a:off x="8007787" y="8230895"/>
            <a:ext cx="0" cy="1915556"/>
          </a:xfrm>
          <a:prstGeom prst="straightConnector1">
            <a:avLst/>
          </a:prstGeom>
          <a:noFill/>
          <a:ln w="508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субсидия/общая квота/контроль качества трудоустройства">
            <a:extLst>
              <a:ext uri="{FF2B5EF4-FFF2-40B4-BE49-F238E27FC236}">
                <a16:creationId xmlns="" xmlns:a16="http://schemas.microsoft.com/office/drawing/2014/main" id="{A7D1075A-BB9D-AE40-BC08-BD5A2172A773}"/>
              </a:ext>
            </a:extLst>
          </p:cNvPr>
          <p:cNvSpPr txBox="1"/>
          <p:nvPr/>
        </p:nvSpPr>
        <p:spPr>
          <a:xfrm>
            <a:off x="15767208" y="6271956"/>
            <a:ext cx="213482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Будущие </a:t>
            </a:r>
          </a:p>
          <a:p>
            <a:r>
              <a:rPr lang="ru-RU" sz="2000" dirty="0">
                <a:solidFill>
                  <a:srgbClr val="FF0000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р</a:t>
            </a:r>
            <a:r>
              <a:rPr lang="ru-RU" sz="2000" dirty="0" smtClean="0">
                <a:solidFill>
                  <a:srgbClr val="FF0000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аботники</a:t>
            </a:r>
            <a:r>
              <a:rPr lang="ru-RU" sz="2000" dirty="0" smtClean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, относящиеся к малоимущим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sp>
        <p:nvSpPr>
          <p:cNvPr id="64" name="Роструд">
            <a:extLst>
              <a:ext uri="{FF2B5EF4-FFF2-40B4-BE49-F238E27FC236}">
                <a16:creationId xmlns="" xmlns:a16="http://schemas.microsoft.com/office/drawing/2014/main" id="{6D161ADC-B141-244B-96BD-6E48FC8E57BC}"/>
              </a:ext>
            </a:extLst>
          </p:cNvPr>
          <p:cNvSpPr/>
          <p:nvPr/>
        </p:nvSpPr>
        <p:spPr>
          <a:xfrm>
            <a:off x="15822100" y="4157951"/>
            <a:ext cx="3880096" cy="1995821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Центр занятости</a:t>
            </a:r>
          </a:p>
          <a:p>
            <a:pPr defTabSz="825500"/>
            <a:r>
              <a:rPr lang="ru-RU" sz="28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(</a:t>
            </a:r>
            <a:r>
              <a:rPr lang="ru-RU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постановка на учёт и признание безработным</a:t>
            </a:r>
            <a:r>
              <a:rPr lang="ru-RU" sz="2800" b="1" dirty="0" smtClean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)</a:t>
            </a:r>
            <a:endParaRPr sz="20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cxnSp>
        <p:nvCxnSpPr>
          <p:cNvPr id="65" name="Прямая со стрелкой 32">
            <a:extLst>
              <a:ext uri="{FF2B5EF4-FFF2-40B4-BE49-F238E27FC236}">
                <a16:creationId xmlns=""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 flipH="1" flipV="1">
            <a:off x="19702196" y="5368742"/>
            <a:ext cx="749839" cy="2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29271243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476</Words>
  <Application>Microsoft Office PowerPoint</Application>
  <PresentationFormat>Произвольный</PresentationFormat>
  <Paragraphs>78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21_BasicWhite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Б.В. Семеняк</cp:lastModifiedBy>
  <cp:revision>191</cp:revision>
  <cp:lastPrinted>2021-03-15T19:26:15Z</cp:lastPrinted>
  <dcterms:modified xsi:type="dcterms:W3CDTF">2021-05-31T14:59:46Z</dcterms:modified>
</cp:coreProperties>
</file>